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44"/>
  </p:notesMasterIdLst>
  <p:handoutMasterIdLst>
    <p:handoutMasterId r:id="rId45"/>
  </p:handoutMasterIdLst>
  <p:sldIdLst>
    <p:sldId id="368" r:id="rId7"/>
    <p:sldId id="626" r:id="rId8"/>
    <p:sldId id="625" r:id="rId9"/>
    <p:sldId id="375" r:id="rId10"/>
    <p:sldId id="376" r:id="rId11"/>
    <p:sldId id="458" r:id="rId12"/>
    <p:sldId id="594" r:id="rId13"/>
    <p:sldId id="599" r:id="rId14"/>
    <p:sldId id="593" r:id="rId15"/>
    <p:sldId id="596" r:id="rId16"/>
    <p:sldId id="597" r:id="rId17"/>
    <p:sldId id="598" r:id="rId18"/>
    <p:sldId id="600" r:id="rId19"/>
    <p:sldId id="601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10" r:id="rId28"/>
    <p:sldId id="611" r:id="rId29"/>
    <p:sldId id="612" r:id="rId30"/>
    <p:sldId id="609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24" r:id="rId42"/>
    <p:sldId id="623" r:id="rId43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626"/>
            <p14:sldId id="625"/>
            <p14:sldId id="375"/>
            <p14:sldId id="376"/>
            <p14:sldId id="458"/>
            <p14:sldId id="594"/>
            <p14:sldId id="599"/>
            <p14:sldId id="593"/>
            <p14:sldId id="596"/>
            <p14:sldId id="597"/>
            <p14:sldId id="598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10"/>
            <p14:sldId id="611"/>
            <p14:sldId id="612"/>
            <p14:sldId id="609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4"/>
            <p14:sldId id="623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ADADAD"/>
    <a:srgbClr val="C4C4C4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93250" autoAdjust="0"/>
  </p:normalViewPr>
  <p:slideViewPr>
    <p:cSldViewPr snapToGrid="0">
      <p:cViewPr varScale="1">
        <p:scale>
          <a:sx n="82" d="100"/>
          <a:sy n="82" d="100"/>
        </p:scale>
        <p:origin x="480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98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9/19/17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807343"/>
            <a:ext cx="4214905" cy="2769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i="1" dirty="0" smtClean="0"/>
              <a:t>COMS 4111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 Lecture 5: Data Modeling, Relationships, JOIN, UNION</a:t>
            </a:r>
            <a:endParaRPr lang="en-US" sz="800" i="1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9/19/17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9/19/17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9/19/17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4111: </a:t>
            </a:r>
            <a:r>
              <a:rPr lang="en-US" sz="2000" b="1" dirty="0" smtClean="0"/>
              <a:t>Introduction to Databases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i="1" dirty="0" smtClean="0"/>
              <a:t>Lecture 6: Self-JOIN, Views, Some Relationship Patterns, DDL</a:t>
            </a:r>
            <a:endParaRPr lang="en-US" sz="2000" i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61" y="107435"/>
            <a:ext cx="7392412" cy="4493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0678" y="10743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(Molina et al.)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83473" y="896983"/>
            <a:ext cx="7045235" cy="6008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83473" y="2143773"/>
            <a:ext cx="7045235" cy="110452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02603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74" y="416773"/>
            <a:ext cx="5414494" cy="409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387798"/>
          </a:xfrm>
        </p:spPr>
        <p:txBody>
          <a:bodyPr/>
          <a:lstStyle/>
          <a:p>
            <a:r>
              <a:rPr lang="en-US" smtClean="0"/>
              <a:t>Common Set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661851"/>
            <a:ext cx="3792584" cy="3853393"/>
          </a:xfrm>
        </p:spPr>
        <p:txBody>
          <a:bodyPr>
            <a:normAutofit/>
          </a:bodyPr>
          <a:lstStyle/>
          <a:p>
            <a:r>
              <a:rPr lang="en-US" dirty="0" smtClean="0"/>
              <a:t>The canonical set operations are</a:t>
            </a:r>
          </a:p>
          <a:p>
            <a:pPr lvl="1"/>
            <a:r>
              <a:rPr lang="en-US" dirty="0" smtClean="0"/>
              <a:t>Intersection</a:t>
            </a:r>
          </a:p>
          <a:p>
            <a:pPr lvl="1"/>
            <a:r>
              <a:rPr lang="en-US" dirty="0" smtClean="0"/>
              <a:t>Union</a:t>
            </a:r>
          </a:p>
          <a:p>
            <a:pPr lvl="1"/>
            <a:r>
              <a:rPr lang="en-US" dirty="0" smtClean="0"/>
              <a:t>Difference</a:t>
            </a:r>
          </a:p>
          <a:p>
            <a:pPr lvl="1"/>
            <a:r>
              <a:rPr lang="en-US" dirty="0" smtClean="0"/>
              <a:t>Symmetric Difference</a:t>
            </a:r>
          </a:p>
          <a:p>
            <a:pPr lvl="1"/>
            <a:r>
              <a:rPr lang="en-US" dirty="0" smtClean="0"/>
              <a:t>Cartesian Product</a:t>
            </a:r>
          </a:p>
          <a:p>
            <a:r>
              <a:rPr lang="en-US" dirty="0" smtClean="0"/>
              <a:t>The corresponding relational (SQL) operations are</a:t>
            </a:r>
          </a:p>
          <a:p>
            <a:pPr lvl="1"/>
            <a:r>
              <a:rPr lang="en-US" dirty="0" smtClean="0"/>
              <a:t>INTERSECT</a:t>
            </a:r>
          </a:p>
          <a:p>
            <a:pPr lvl="1"/>
            <a:r>
              <a:rPr lang="en-US" dirty="0" smtClean="0"/>
              <a:t>UNION</a:t>
            </a:r>
          </a:p>
          <a:p>
            <a:pPr lvl="1"/>
            <a:r>
              <a:rPr lang="en-US" dirty="0" smtClean="0"/>
              <a:t>EXCEPT</a:t>
            </a:r>
          </a:p>
          <a:p>
            <a:pPr lvl="1"/>
            <a:r>
              <a:rPr lang="en-US" dirty="0" smtClean="0"/>
              <a:t>(CROSS) JOIN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217714" y="3918857"/>
            <a:ext cx="931817" cy="9405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165058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(Set) Operations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642" y="0"/>
            <a:ext cx="4434796" cy="45687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904" y="780142"/>
            <a:ext cx="4154805" cy="37885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SELECT is the operation for “reading” tuples </a:t>
            </a:r>
            <a:r>
              <a:rPr lang="en-US" dirty="0" smtClean="0">
                <a:sym typeface="Wingdings"/>
              </a:rPr>
              <a:t> the </a:t>
            </a:r>
            <a:r>
              <a:rPr lang="en-US" b="1" i="1" dirty="0" smtClean="0">
                <a:sym typeface="Wingdings"/>
              </a:rPr>
              <a:t>Set Operations </a:t>
            </a:r>
            <a:r>
              <a:rPr lang="en-US" dirty="0" smtClean="0">
                <a:sym typeface="Wingdings"/>
              </a:rPr>
              <a:t>are “inside” a SELECT.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	</a:t>
            </a:r>
            <a:r>
              <a:rPr lang="en-US" sz="1600" dirty="0" smtClean="0">
                <a:sym typeface="Wingdings"/>
              </a:rPr>
              <a:t>SELECT &lt;columns&gt; FROM</a:t>
            </a:r>
            <a:br>
              <a:rPr lang="en-US" sz="1600" dirty="0" smtClean="0">
                <a:sym typeface="Wingdings"/>
              </a:rPr>
            </a:br>
            <a:r>
              <a:rPr lang="en-US" sz="1600" dirty="0" smtClean="0">
                <a:sym typeface="Wingdings"/>
              </a:rPr>
              <a:t>	(A &lt;SET OPERATION&gt; B</a:t>
            </a:r>
            <a:br>
              <a:rPr lang="en-US" sz="1600" dirty="0" smtClean="0">
                <a:sym typeface="Wingdings"/>
              </a:rPr>
            </a:br>
            <a:r>
              <a:rPr lang="en-US" sz="1600" dirty="0" smtClean="0">
                <a:sym typeface="Wingdings"/>
              </a:rPr>
              <a:t>	WHERE &lt;Predicate&gt;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But, many SQL engines including MySQL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Only support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JOIN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UNION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Because you can implement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EXCEPT, INTERSECT, etc.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By combining operations algebraically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ym typeface="Wingdings"/>
              </a:rPr>
              <a:t>And JOIN combined with SUB SELECT is more powerful, and covers many more common use cases..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26943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8512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JOIN is the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9264"/>
            <a:ext cx="2843349" cy="3545980"/>
          </a:xfrm>
        </p:spPr>
        <p:txBody>
          <a:bodyPr/>
          <a:lstStyle/>
          <a:p>
            <a:r>
              <a:rPr lang="en-US" dirty="0" smtClean="0"/>
              <a:t>If I have two relational schemas (relations)</a:t>
            </a:r>
          </a:p>
          <a:p>
            <a:pPr lvl="1"/>
            <a:r>
              <a:rPr lang="en-US" dirty="0" smtClean="0"/>
              <a:t>R(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S(</a:t>
            </a:r>
            <a:r>
              <a:rPr lang="en-US" dirty="0" err="1" smtClean="0"/>
              <a:t>c,d,e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CROSS JOIN is</a:t>
            </a:r>
          </a:p>
          <a:p>
            <a:pPr lvl="1"/>
            <a:r>
              <a:rPr lang="en-US" dirty="0" smtClean="0"/>
              <a:t>Schema X(</a:t>
            </a:r>
            <a:r>
              <a:rPr lang="en-US" dirty="0" err="1" smtClean="0"/>
              <a:t>a,b,c,d,e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every pair of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 in R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c,d,e</a:t>
            </a:r>
            <a:r>
              <a:rPr lang="en-US" dirty="0" smtClean="0"/>
              <a:t>) in 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97" y="679267"/>
            <a:ext cx="5340074" cy="39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2137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96172"/>
            <a:ext cx="8804366" cy="664797"/>
          </a:xfrm>
        </p:spPr>
        <p:txBody>
          <a:bodyPr/>
          <a:lstStyle/>
          <a:p>
            <a:r>
              <a:rPr lang="en-US" sz="2400" dirty="0" smtClean="0"/>
              <a:t>Lunch Special is One </a:t>
            </a:r>
            <a:r>
              <a:rPr lang="en-US" sz="2400" smtClean="0"/>
              <a:t>from Column A and One from Column B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78089"/>
            <a:ext cx="1719110" cy="24510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76" y="2238103"/>
            <a:ext cx="1534543" cy="2357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402" y="592964"/>
            <a:ext cx="2554435" cy="4002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646" y="860969"/>
            <a:ext cx="2679312" cy="11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06364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96172"/>
            <a:ext cx="8804366" cy="664797"/>
          </a:xfrm>
        </p:spPr>
        <p:txBody>
          <a:bodyPr/>
          <a:lstStyle/>
          <a:p>
            <a:r>
              <a:rPr lang="en-US" sz="2400" dirty="0" smtClean="0"/>
              <a:t>Lunch Special is One </a:t>
            </a:r>
            <a:r>
              <a:rPr lang="en-US" sz="2400" smtClean="0"/>
              <a:t>from Column A and One from Column B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78089"/>
            <a:ext cx="1719110" cy="24510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76" y="2238103"/>
            <a:ext cx="1534543" cy="2357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402" y="592964"/>
            <a:ext cx="2554435" cy="4002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646" y="860969"/>
            <a:ext cx="2679312" cy="114200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635376" y="1257761"/>
            <a:ext cx="6925150" cy="2904936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I </a:t>
            </a: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apologize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 if this is culturally insensitive.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was a very common example when I went to college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But a lot of stuff from 1982 is probably insensitive.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b="1" dirty="0" smtClean="0">
                <a:solidFill>
                  <a:srgbClr val="FFFF00"/>
                </a:solidFill>
                <a:latin typeface="+mn-lt"/>
              </a:rPr>
              <a:t>I apologize if I gave offense.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+mn-lt"/>
              </a:rPr>
              <a:t>This example is easier to cognitively process than ones using a, b, a1, a2, etc.</a:t>
            </a:r>
          </a:p>
        </p:txBody>
      </p:sp>
    </p:spTree>
    <p:extLst>
      <p:ext uri="{BB962C8B-B14F-4D97-AF65-F5344CB8AC3E}">
        <p14:creationId xmlns:p14="http://schemas.microsoft.com/office/powerpoint/2010/main" val="2115484059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Northwind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2793465"/>
            <a:ext cx="8267140" cy="1730487"/>
          </a:xfrm>
        </p:spPr>
        <p:txBody>
          <a:bodyPr/>
          <a:lstStyle/>
          <a:p>
            <a:r>
              <a:rPr lang="en-US" dirty="0" smtClean="0"/>
              <a:t>SELECT * FROM Customers JOIN Orders;</a:t>
            </a:r>
          </a:p>
          <a:p>
            <a:r>
              <a:rPr lang="en-US" dirty="0" smtClean="0"/>
              <a:t>What does this even mean? For example, the first tuple has</a:t>
            </a:r>
          </a:p>
          <a:p>
            <a:pPr lvl="1"/>
            <a:r>
              <a:rPr lang="en-US" dirty="0" smtClean="0"/>
              <a:t>(ALFKI, Germany, VINET, France)</a:t>
            </a:r>
          </a:p>
          <a:p>
            <a:pPr lvl="1"/>
            <a:r>
              <a:rPr lang="en-US" dirty="0" smtClean="0"/>
              <a:t>(Berlin, France)</a:t>
            </a:r>
          </a:p>
          <a:p>
            <a:r>
              <a:rPr lang="en-US" dirty="0" smtClean="0"/>
              <a:t>Can this help us find customers’ orders?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3" y="714102"/>
            <a:ext cx="8858873" cy="19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9965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Sure! Make all Combinations and then</a:t>
            </a:r>
            <a:br>
              <a:rPr lang="en-US" sz="2400" dirty="0" smtClean="0"/>
            </a:br>
            <a:r>
              <a:rPr lang="en-US" sz="2400" dirty="0" smtClean="0"/>
              <a:t>SELECT the Ones that Make Sense.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94514" y="2752920"/>
            <a:ext cx="3727269" cy="16100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860969"/>
            <a:ext cx="7148921" cy="381144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785257" y="1088572"/>
            <a:ext cx="4676503" cy="15675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930538" y="1584960"/>
            <a:ext cx="2960914" cy="2969623"/>
          </a:xfrm>
          <a:solidFill>
            <a:schemeClr val="tx2"/>
          </a:solidFill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 have to be clear about “which” table when they share column names.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>
                <a:solidFill>
                  <a:srgbClr val="0070C0"/>
                </a:solidFill>
              </a:rPr>
              <a:t>Identify: </a:t>
            </a:r>
            <a:r>
              <a:rPr lang="en-US" sz="1500" dirty="0" err="1" smtClean="0">
                <a:solidFill>
                  <a:srgbClr val="0070C0"/>
                </a:solidFill>
              </a:rPr>
              <a:t>Table.Column</a:t>
            </a:r>
            <a:r>
              <a:rPr lang="en-US" sz="1500" dirty="0" smtClean="0">
                <a:solidFill>
                  <a:srgbClr val="0070C0"/>
                </a:solidFill>
              </a:rPr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>
                <a:solidFill>
                  <a:srgbClr val="FF0000"/>
                </a:solidFill>
              </a:rPr>
              <a:t>Rename: </a:t>
            </a:r>
            <a:r>
              <a:rPr lang="en-US" sz="1500" dirty="0" err="1" smtClean="0">
                <a:solidFill>
                  <a:srgbClr val="FF0000"/>
                </a:solidFill>
              </a:rPr>
              <a:t>Table.Column</a:t>
            </a:r>
            <a:r>
              <a:rPr lang="en-US" sz="1500" dirty="0" smtClean="0">
                <a:solidFill>
                  <a:srgbClr val="FF0000"/>
                </a:solidFill>
              </a:rPr>
              <a:t> as X.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This approach still seems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Inefficient.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Kind of weird.</a:t>
            </a:r>
            <a:endParaRPr lang="en-US" sz="15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Why am I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/>
              <a:t>M</a:t>
            </a:r>
            <a:r>
              <a:rPr lang="en-US" sz="1500" dirty="0" smtClean="0"/>
              <a:t>atching Customers with other Customers’ orders?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And then picking the combinations that are not nutty?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54035" y="2220190"/>
            <a:ext cx="1158239" cy="22331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6653486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</a:t>
            </a:r>
            <a:r>
              <a:rPr lang="mr-IN" dirty="0" smtClean="0"/>
              <a:t>–</a:t>
            </a:r>
            <a:r>
              <a:rPr lang="en-US" dirty="0" smtClean="0"/>
              <a:t> Just Match the Non-Nutty Ones!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6371"/>
            <a:ext cx="6474823" cy="3892489"/>
          </a:xfrm>
          <a:prstGeom prst="rect">
            <a:avLst/>
          </a:prstGeom>
        </p:spPr>
      </p:pic>
      <p:sp>
        <p:nvSpPr>
          <p:cNvPr id="5" name="Content Placeholder 7"/>
          <p:cNvSpPr>
            <a:spLocks noGrp="1"/>
          </p:cNvSpPr>
          <p:nvPr>
            <p:ph sz="half" idx="1"/>
          </p:nvPr>
        </p:nvSpPr>
        <p:spPr>
          <a:xfrm>
            <a:off x="5930538" y="1584960"/>
            <a:ext cx="2960914" cy="2969623"/>
          </a:xfrm>
          <a:solidFill>
            <a:schemeClr val="tx2"/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N(O) is no. of Orders and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N(C) is no. of Customers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This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Only produces a table of size N(O)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And </a:t>
            </a:r>
            <a:r>
              <a:rPr lang="en-US" sz="1300" b="1" dirty="0" smtClean="0"/>
              <a:t>never</a:t>
            </a:r>
            <a:r>
              <a:rPr lang="en-US" sz="1300" dirty="0" smtClean="0"/>
              <a:t> produces a table of size N(O) * N</a:t>
            </a:r>
            <a:r>
              <a:rPr lang="de-DE" sz="1300" dirty="0" smtClean="0"/>
              <a:t>(C)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1500" i="1" dirty="0" err="1" smtClean="0"/>
              <a:t>Only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the</a:t>
            </a:r>
            <a:r>
              <a:rPr lang="de-DE" sz="1500" i="1" dirty="0" smtClean="0"/>
              <a:t> non-</a:t>
            </a:r>
            <a:r>
              <a:rPr lang="de-DE" sz="1500" i="1" dirty="0" err="1" smtClean="0"/>
              <a:t>nutty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ones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are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ever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under</a:t>
            </a:r>
            <a:r>
              <a:rPr lang="de-DE" sz="1500" i="1" dirty="0" smtClean="0"/>
              <a:t>  </a:t>
            </a:r>
            <a:r>
              <a:rPr lang="de-DE" sz="1500" i="1" dirty="0" err="1" smtClean="0"/>
              <a:t>consideration</a:t>
            </a:r>
            <a:r>
              <a:rPr lang="de-DE" sz="1500" i="1" dirty="0" smtClean="0"/>
              <a:t>.</a:t>
            </a:r>
            <a:endParaRPr lang="en-US" sz="1500" i="1" dirty="0" smtClean="0"/>
          </a:p>
        </p:txBody>
      </p:sp>
    </p:spTree>
    <p:extLst>
      <p:ext uri="{BB962C8B-B14F-4D97-AF65-F5344CB8AC3E}">
        <p14:creationId xmlns:p14="http://schemas.microsoft.com/office/powerpoint/2010/main" val="1800551079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Associative Entity </a:t>
            </a:r>
            <a:r>
              <a:rPr lang="en-US" smtClean="0"/>
              <a:t>versus Weak Entity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30198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</a:t>
            </a:r>
            <a:r>
              <a:rPr lang="mr-IN" dirty="0" smtClean="0"/>
              <a:t>–</a:t>
            </a:r>
            <a:r>
              <a:rPr lang="en-US" dirty="0" smtClean="0"/>
              <a:t> Just Match the Non-Nutty Ones!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6371"/>
            <a:ext cx="6474823" cy="3892489"/>
          </a:xfrm>
          <a:prstGeom prst="rect">
            <a:avLst/>
          </a:prstGeom>
        </p:spPr>
      </p:pic>
      <p:sp>
        <p:nvSpPr>
          <p:cNvPr id="5" name="Content Placeholder 7"/>
          <p:cNvSpPr>
            <a:spLocks noGrp="1"/>
          </p:cNvSpPr>
          <p:nvPr>
            <p:ph sz="half" idx="1"/>
          </p:nvPr>
        </p:nvSpPr>
        <p:spPr>
          <a:xfrm>
            <a:off x="5930538" y="1584960"/>
            <a:ext cx="2960914" cy="2969623"/>
          </a:xfrm>
          <a:solidFill>
            <a:schemeClr val="tx2"/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N(O) is no. of Orders and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N(C) is no. of Customers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This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Only produces a table of size N(O)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And </a:t>
            </a:r>
            <a:r>
              <a:rPr lang="en-US" sz="1300" b="1" dirty="0" smtClean="0"/>
              <a:t>never</a:t>
            </a:r>
            <a:r>
              <a:rPr lang="en-US" sz="1300" dirty="0" smtClean="0"/>
              <a:t> produces a table of size N(O) * N</a:t>
            </a:r>
            <a:r>
              <a:rPr lang="de-DE" sz="1300" dirty="0" smtClean="0"/>
              <a:t>(C)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1500" i="1" dirty="0" err="1" smtClean="0"/>
              <a:t>Only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the</a:t>
            </a:r>
            <a:r>
              <a:rPr lang="de-DE" sz="1500" i="1" dirty="0" smtClean="0"/>
              <a:t> non-</a:t>
            </a:r>
            <a:r>
              <a:rPr lang="de-DE" sz="1500" i="1" dirty="0" err="1" smtClean="0"/>
              <a:t>nutty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ones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are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ever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under</a:t>
            </a:r>
            <a:r>
              <a:rPr lang="de-DE" sz="1500" i="1" dirty="0" smtClean="0"/>
              <a:t>  </a:t>
            </a:r>
            <a:r>
              <a:rPr lang="de-DE" sz="1500" i="1" dirty="0" err="1" smtClean="0"/>
              <a:t>consideration</a:t>
            </a:r>
            <a:r>
              <a:rPr lang="de-DE" sz="1500" i="1" dirty="0" smtClean="0"/>
              <a:t>.</a:t>
            </a:r>
            <a:endParaRPr lang="en-US" sz="1500" i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200297" y="601386"/>
            <a:ext cx="8943703" cy="3543893"/>
            <a:chOff x="200297" y="601386"/>
            <a:chExt cx="8943703" cy="3543893"/>
          </a:xfrm>
        </p:grpSpPr>
        <p:sp>
          <p:nvSpPr>
            <p:cNvPr id="3" name="Rounded Rectangle 2"/>
            <p:cNvSpPr/>
            <p:nvPr/>
          </p:nvSpPr>
          <p:spPr>
            <a:xfrm>
              <a:off x="200297" y="601386"/>
              <a:ext cx="8943703" cy="3543893"/>
            </a:xfrm>
            <a:prstGeom prst="roundRect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244" y="819953"/>
              <a:ext cx="8491808" cy="3106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626089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</a:t>
            </a:r>
            <a:r>
              <a:rPr lang="mr-IN" dirty="0" smtClean="0"/>
              <a:t>–</a:t>
            </a:r>
            <a:r>
              <a:rPr lang="en-US" dirty="0" smtClean="0"/>
              <a:t> Just Match the Non-Nutty Ones!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6371"/>
            <a:ext cx="6474823" cy="3892489"/>
          </a:xfrm>
          <a:prstGeom prst="rect">
            <a:avLst/>
          </a:prstGeom>
        </p:spPr>
      </p:pic>
      <p:sp>
        <p:nvSpPr>
          <p:cNvPr id="5" name="Content Placeholder 7"/>
          <p:cNvSpPr>
            <a:spLocks noGrp="1"/>
          </p:cNvSpPr>
          <p:nvPr>
            <p:ph sz="half" idx="1"/>
          </p:nvPr>
        </p:nvSpPr>
        <p:spPr>
          <a:xfrm>
            <a:off x="5930538" y="1584960"/>
            <a:ext cx="2960914" cy="2969623"/>
          </a:xfrm>
          <a:solidFill>
            <a:schemeClr val="tx2"/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If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N(O) is no. of Orders and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N(C) is no. of Customers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500" dirty="0" smtClean="0"/>
              <a:t>This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Only produces a table of size N(O)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300" dirty="0" smtClean="0"/>
              <a:t>And </a:t>
            </a:r>
            <a:r>
              <a:rPr lang="en-US" sz="1300" b="1" dirty="0" smtClean="0"/>
              <a:t>never</a:t>
            </a:r>
            <a:r>
              <a:rPr lang="en-US" sz="1300" dirty="0" smtClean="0"/>
              <a:t> produces a table of size N(O) * N</a:t>
            </a:r>
            <a:r>
              <a:rPr lang="de-DE" sz="1300" dirty="0" smtClean="0"/>
              <a:t>(C)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de-DE" sz="1500" i="1" dirty="0" err="1" smtClean="0"/>
              <a:t>Only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the</a:t>
            </a:r>
            <a:r>
              <a:rPr lang="de-DE" sz="1500" i="1" dirty="0" smtClean="0"/>
              <a:t> non-</a:t>
            </a:r>
            <a:r>
              <a:rPr lang="de-DE" sz="1500" i="1" dirty="0" err="1" smtClean="0"/>
              <a:t>nutty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ones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are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ever</a:t>
            </a:r>
            <a:r>
              <a:rPr lang="de-DE" sz="1500" i="1" dirty="0" smtClean="0"/>
              <a:t> </a:t>
            </a:r>
            <a:r>
              <a:rPr lang="de-DE" sz="1500" i="1" dirty="0" err="1" smtClean="0"/>
              <a:t>under</a:t>
            </a:r>
            <a:r>
              <a:rPr lang="de-DE" sz="1500" i="1" dirty="0" smtClean="0"/>
              <a:t>  </a:t>
            </a:r>
            <a:r>
              <a:rPr lang="de-DE" sz="1500" i="1" dirty="0" err="1" smtClean="0"/>
              <a:t>consideration</a:t>
            </a:r>
            <a:r>
              <a:rPr lang="de-DE" sz="1500" i="1" dirty="0" smtClean="0"/>
              <a:t>.</a:t>
            </a:r>
            <a:endParaRPr lang="en-US" sz="1500" i="1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200297" y="601386"/>
            <a:ext cx="8943703" cy="3543893"/>
            <a:chOff x="200297" y="601386"/>
            <a:chExt cx="8943703" cy="3543893"/>
          </a:xfrm>
        </p:grpSpPr>
        <p:sp>
          <p:nvSpPr>
            <p:cNvPr id="3" name="Rounded Rectangle 2"/>
            <p:cNvSpPr/>
            <p:nvPr/>
          </p:nvSpPr>
          <p:spPr>
            <a:xfrm>
              <a:off x="200297" y="601386"/>
              <a:ext cx="8943703" cy="3543893"/>
            </a:xfrm>
            <a:prstGeom prst="roundRect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244" y="819953"/>
              <a:ext cx="8491808" cy="3106759"/>
            </a:xfrm>
            <a:prstGeom prst="rect">
              <a:avLst/>
            </a:prstGeom>
          </p:spPr>
        </p:pic>
      </p:grpSp>
      <p:sp>
        <p:nvSpPr>
          <p:cNvPr id="8" name="Rounded Rectangle 7"/>
          <p:cNvSpPr/>
          <p:nvPr/>
        </p:nvSpPr>
        <p:spPr>
          <a:xfrm>
            <a:off x="775064" y="819952"/>
            <a:ext cx="7637416" cy="4602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0846" y="1854925"/>
            <a:ext cx="4214948" cy="1445623"/>
          </a:xfrm>
          <a:prstGeom prst="roundRect">
            <a:avLst/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You do not have to do this if the column is already indexed 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sym typeface="Wingdings"/>
              </a:rPr>
              <a:t></a:t>
            </a:r>
            <a:br>
              <a:rPr lang="en-US" sz="2000" dirty="0" smtClean="0">
                <a:solidFill>
                  <a:schemeClr val="tx2"/>
                </a:solidFill>
                <a:latin typeface="+mn-lt"/>
                <a:sym typeface="Wingdings"/>
              </a:rPr>
            </a:br>
            <a:r>
              <a:rPr lang="en-US" sz="2000" dirty="0" smtClean="0">
                <a:solidFill>
                  <a:schemeClr val="tx2"/>
                </a:solidFill>
                <a:latin typeface="+mn-lt"/>
                <a:sym typeface="Wingdings"/>
              </a:rPr>
              <a:t>Already sorted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4606065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9" y="583970"/>
            <a:ext cx="8342811" cy="409652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25904" y="2107473"/>
            <a:ext cx="8239126" cy="174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25904" y="4349930"/>
            <a:ext cx="8239126" cy="17417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794836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a Specific Customers Orders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806450"/>
            <a:ext cx="8813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15902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Don’s Orders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3267540"/>
            <a:ext cx="8267140" cy="12477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OK. Don does not have any orders.</a:t>
            </a:r>
          </a:p>
          <a:p>
            <a:r>
              <a:rPr lang="en-US" dirty="0" smtClean="0"/>
              <a:t>But, there </a:t>
            </a:r>
            <a:r>
              <a:rPr lang="en-US" i="1" dirty="0" smtClean="0"/>
              <a:t>is</a:t>
            </a:r>
            <a:r>
              <a:rPr lang="en-US" dirty="0" smtClean="0"/>
              <a:t> a Customer DFF9.</a:t>
            </a:r>
          </a:p>
          <a:p>
            <a:r>
              <a:rPr lang="en-US" dirty="0" smtClean="0"/>
              <a:t>So, I expected something like (dff9, null, Don Company, D. Ferguson, null).</a:t>
            </a:r>
            <a:br>
              <a:rPr lang="en-US" dirty="0" smtClean="0"/>
            </a:br>
            <a:r>
              <a:rPr lang="en-US" dirty="0" smtClean="0"/>
              <a:t>I expected to see the stuff that DOES exist.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0" y="583970"/>
            <a:ext cx="8270147" cy="261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43970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(INNER) JOIN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07" y="583970"/>
            <a:ext cx="5834226" cy="42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90730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(OUTTER)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9161" y="3269895"/>
            <a:ext cx="8557788" cy="130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is a LEFT (OUTTER) JOIN</a:t>
            </a:r>
          </a:p>
          <a:p>
            <a:pPr lvl="1"/>
            <a:r>
              <a:rPr lang="en-US" dirty="0" smtClean="0"/>
              <a:t>All of the left (1</a:t>
            </a:r>
            <a:r>
              <a:rPr lang="en-US" baseline="30000" dirty="0" smtClean="0"/>
              <a:t>st</a:t>
            </a:r>
            <a:r>
              <a:rPr lang="en-US" dirty="0" smtClean="0"/>
              <a:t>) table, with null columns from the right table if there is no match.</a:t>
            </a:r>
          </a:p>
          <a:p>
            <a:pPr lvl="1"/>
            <a:r>
              <a:rPr lang="en-US" dirty="0" smtClean="0"/>
              <a:t>All of the cross-product JOIN tuples when there is a match.</a:t>
            </a:r>
          </a:p>
          <a:p>
            <a:pPr marL="0" indent="0">
              <a:buNone/>
            </a:pPr>
            <a:r>
              <a:rPr lang="en-US" dirty="0" smtClean="0"/>
              <a:t>There is a corresponding concept of RIGHT (OUTTER) JOIN.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0" y="673061"/>
            <a:ext cx="8686240" cy="25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5398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 (http://</a:t>
            </a:r>
            <a:r>
              <a:rPr lang="en-US" dirty="0" err="1"/>
              <a:t>www.dofactory.com</a:t>
            </a:r>
            <a:r>
              <a:rPr lang="en-US" dirty="0"/>
              <a:t>/</a:t>
            </a:r>
            <a:r>
              <a:rPr lang="en-US" dirty="0" err="1"/>
              <a:t>sql</a:t>
            </a:r>
            <a:r>
              <a:rPr lang="en-US" dirty="0"/>
              <a:t>/join)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95" y="583970"/>
            <a:ext cx="6771479" cy="42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73655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 Types of JOIN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680287" y="583970"/>
            <a:ext cx="3193747" cy="3931274"/>
          </a:xfrm>
        </p:spPr>
        <p:txBody>
          <a:bodyPr>
            <a:normAutofit/>
          </a:bodyPr>
          <a:lstStyle/>
          <a:p>
            <a:r>
              <a:rPr lang="en-US" dirty="0" smtClean="0"/>
              <a:t>You can achieve any set theory operations by correctly applying</a:t>
            </a:r>
          </a:p>
          <a:p>
            <a:pPr lvl="1"/>
            <a:r>
              <a:rPr lang="en-US" dirty="0" smtClean="0"/>
              <a:t>FULL</a:t>
            </a:r>
          </a:p>
          <a:p>
            <a:pPr lvl="1"/>
            <a:r>
              <a:rPr lang="en-US" dirty="0" smtClean="0"/>
              <a:t>OUTTER</a:t>
            </a:r>
          </a:p>
          <a:p>
            <a:pPr lvl="1"/>
            <a:r>
              <a:rPr lang="en-US" dirty="0" smtClean="0"/>
              <a:t>INNER</a:t>
            </a:r>
          </a:p>
          <a:p>
            <a:pPr lvl="1"/>
            <a:r>
              <a:rPr lang="en-US" dirty="0" smtClean="0"/>
              <a:t>LEFT</a:t>
            </a:r>
          </a:p>
          <a:p>
            <a:pPr lvl="1"/>
            <a:r>
              <a:rPr lang="en-US" dirty="0" smtClean="0"/>
              <a:t>RIGHT</a:t>
            </a:r>
          </a:p>
          <a:p>
            <a:r>
              <a:rPr lang="en-US" dirty="0" smtClean="0"/>
              <a:t>And there WHERE clause.</a:t>
            </a:r>
          </a:p>
          <a:p>
            <a:r>
              <a:rPr lang="en-US" dirty="0" smtClean="0"/>
              <a:t>We will go through other examples later, but also use SUB-SELECT.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7" y="583970"/>
            <a:ext cx="5254383" cy="41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10110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All Products ALFKI Ordered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3" y="722811"/>
            <a:ext cx="4675921" cy="3614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295" y="2447107"/>
            <a:ext cx="3845287" cy="219982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3605350" y="3979818"/>
            <a:ext cx="1527946" cy="357051"/>
          </a:xfrm>
          <a:prstGeom prst="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6090" y="3979818"/>
            <a:ext cx="3169921" cy="35705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4944" y="917197"/>
            <a:ext cx="4659902" cy="7287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7638" y="1898310"/>
            <a:ext cx="4659902" cy="6097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7382" y="2849101"/>
            <a:ext cx="4659902" cy="106975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2929235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7094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Temporary Tables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3" y="663079"/>
            <a:ext cx="7392851" cy="2329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104" y="2406945"/>
            <a:ext cx="4879702" cy="23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43554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664797"/>
          </a:xfrm>
        </p:spPr>
        <p:txBody>
          <a:bodyPr/>
          <a:lstStyle/>
          <a:p>
            <a:r>
              <a:rPr lang="en-US" dirty="0" smtClean="0"/>
              <a:t>Temporary Tables</a:t>
            </a:r>
            <a:br>
              <a:rPr lang="en-US" dirty="0" smtClean="0"/>
            </a:br>
            <a:r>
              <a:rPr lang="en-US" sz="2000" dirty="0" smtClean="0"/>
              <a:t>I use temporary tables for two scenarios.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Development/debugging simplification</a:t>
            </a:r>
          </a:p>
          <a:p>
            <a:pPr marL="688975" lvl="1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The RDB engine implicitly creates temporary tables for intermediate results produced during complex query processing.</a:t>
            </a:r>
          </a:p>
          <a:p>
            <a:pPr marL="688975" lvl="1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 find that</a:t>
            </a:r>
          </a:p>
          <a:p>
            <a:pPr marL="1023938" lvl="2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W</a:t>
            </a:r>
            <a:r>
              <a:rPr lang="en-US" dirty="0" smtClean="0"/>
              <a:t>riting the smaller, individual queries to produce explicit temporary tables.</a:t>
            </a:r>
          </a:p>
          <a:p>
            <a:pPr marL="1023938" lvl="2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Then combining the temporary tables into more complex temporary tables.</a:t>
            </a:r>
          </a:p>
          <a:p>
            <a:pPr marL="1023938" lvl="2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Until achieving the desired table for SELECT/PROJECT/numerical operations.</a:t>
            </a:r>
          </a:p>
          <a:p>
            <a:pPr marL="1023938" lvl="2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When confident, merging into the complex query.</a:t>
            </a:r>
            <a:endParaRPr lang="en-US" dirty="0"/>
          </a:p>
          <a:p>
            <a:pPr marL="346075" lvl="1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dirty="0" smtClean="0"/>
              <a:t>Simplifies development and testing.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dirty="0" smtClean="0"/>
              <a:t>Running several different analysis queries against a common derived table.</a:t>
            </a:r>
          </a:p>
          <a:p>
            <a:pPr marL="688975" lvl="1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Instead of each analysis query recreating the intermediate table.</a:t>
            </a:r>
          </a:p>
          <a:p>
            <a:pPr marL="688975" lvl="1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 create it once, and then run the analysis queries again it.</a:t>
            </a:r>
            <a:br>
              <a:rPr lang="en-US" dirty="0" smtClean="0"/>
            </a:b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dirty="0" smtClean="0"/>
              <a:t>Temporary tables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Are not standard and support varies.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Just simplifies CREATE </a:t>
            </a:r>
            <a:r>
              <a:rPr lang="mr-IN" dirty="0" smtClean="0"/>
              <a:t>…</a:t>
            </a:r>
            <a:r>
              <a:rPr lang="en-US" dirty="0" smtClean="0"/>
              <a:t> DROP by automatically </a:t>
            </a:r>
            <a:r>
              <a:rPr lang="en-US" dirty="0" err="1" smtClean="0"/>
              <a:t>DROPping</a:t>
            </a:r>
            <a:r>
              <a:rPr lang="en-US" dirty="0" smtClean="0"/>
              <a:t> at disconnect.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47242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Associative</a:t>
            </a:r>
            <a:br>
              <a:rPr lang="en-US" dirty="0" smtClean="0"/>
            </a:br>
            <a:r>
              <a:rPr lang="en-US" dirty="0" smtClean="0"/>
              <a:t>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49176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Additional Concepts (Chen Notation)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59430"/>
            <a:ext cx="8267140" cy="25558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Entity: Well, we know what this means.</a:t>
            </a:r>
          </a:p>
          <a:p>
            <a:r>
              <a:rPr lang="en-US" dirty="0" smtClean="0"/>
              <a:t>“Weak Entity:”</a:t>
            </a:r>
          </a:p>
          <a:p>
            <a:pPr lvl="1"/>
            <a:r>
              <a:rPr lang="en-US" dirty="0" smtClean="0"/>
              <a:t>An entity whose existence depends on/is </a:t>
            </a:r>
            <a:r>
              <a:rPr lang="en-US" dirty="0"/>
              <a:t>o</a:t>
            </a:r>
            <a:r>
              <a:rPr lang="en-US" dirty="0" smtClean="0"/>
              <a:t>nly defined relative to another entity.</a:t>
            </a:r>
          </a:p>
          <a:p>
            <a:pPr lvl="1"/>
            <a:r>
              <a:rPr lang="en-US" dirty="0" err="1" smtClean="0"/>
              <a:t>OrderDetails</a:t>
            </a:r>
            <a:r>
              <a:rPr lang="en-US" dirty="0" smtClean="0"/>
              <a:t> is an example.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”Associative Entity:”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An associative entity is an entity (e.g. has attributes) AND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Represents a relationship between sets of entities.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Usually used for many-to-many AND/OR the relationships has properties independent of the related entities.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56" y="797109"/>
            <a:ext cx="5904593" cy="11623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6766" y="905691"/>
            <a:ext cx="1672045" cy="89698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2079848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6" y="648180"/>
            <a:ext cx="7437120" cy="18057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2325189"/>
            <a:ext cx="8267140" cy="2146512"/>
          </a:xfrm>
        </p:spPr>
        <p:txBody>
          <a:bodyPr/>
          <a:lstStyle/>
          <a:p>
            <a:r>
              <a:rPr lang="en-US" dirty="0" smtClean="0"/>
              <a:t>Base Entities</a:t>
            </a:r>
          </a:p>
          <a:p>
            <a:pPr lvl="1"/>
            <a:r>
              <a:rPr lang="en-US" dirty="0" smtClean="0"/>
              <a:t>Artist, e.g. Tom Hanks, Clint Eastwood,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Production, e.g. movie, mini-series, TV series,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Relationship/Association</a:t>
            </a:r>
          </a:p>
          <a:p>
            <a:pPr lvl="1"/>
            <a:r>
              <a:rPr lang="en-US" dirty="0" smtClean="0"/>
              <a:t>Kind: director, actor, producer,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Date: Sometimes a movie changes directors, actors, etc.</a:t>
            </a:r>
          </a:p>
          <a:p>
            <a:pPr lvl="1"/>
            <a:r>
              <a:rPr lang="en-US" dirty="0" smtClean="0"/>
              <a:t>An Artist may have more than one role, e.g. director and actor.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747657" y="2185851"/>
            <a:ext cx="3274423" cy="1471749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a </a:t>
            </a:r>
            <a:r>
              <a:rPr lang="en-US" sz="2000" i="1" dirty="0" smtClean="0">
                <a:solidFill>
                  <a:schemeClr val="tx2"/>
                </a:solidFill>
                <a:latin typeface="+mn-lt"/>
              </a:rPr>
              <a:t>design pattern.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Better pattern for some scenarios.</a:t>
            </a:r>
          </a:p>
        </p:txBody>
      </p:sp>
    </p:spTree>
    <p:extLst>
      <p:ext uri="{BB962C8B-B14F-4D97-AF65-F5344CB8AC3E}">
        <p14:creationId xmlns:p14="http://schemas.microsoft.com/office/powerpoint/2010/main" val="1915386388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Assignment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17086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05173"/>
            <a:ext cx="8267140" cy="388232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Define (data model) and implement (DDL) entities and relationships for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Students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Faculty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Course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Section (of course)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Enrollment (enrolled, waitlisted)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This should include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Modeling and implementing required/optional relationships, cardinality, etc.</a:t>
            </a:r>
            <a:br>
              <a:rPr lang="en-US" dirty="0" smtClean="0"/>
            </a:br>
            <a:r>
              <a:rPr lang="en-US" dirty="0" smtClean="0"/>
              <a:t>You can use whatever notation you want as long as clear.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Implementing constraints, except for CHECK.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Define a set of interesting user stories and show supporting SQL queries, data model chosen</a:t>
            </a:r>
            <a:br>
              <a:rPr lang="en-US" dirty="0" smtClean="0"/>
            </a:br>
            <a:r>
              <a:rPr lang="en-US" dirty="0" smtClean="0"/>
              <a:t>and constraints chosen.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Populate with sample/test data.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Submission details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Date/Time: 29-Sep-2017, 23:59:59 EDT.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Data Model diagrams, with 3-4 pages of text explaining the model design choices, etc.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DDL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User stories you chose, supporting SQL statements and screen shot/recording of execution.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56222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2 </a:t>
            </a:r>
            <a:r>
              <a:rPr lang="mr-IN" dirty="0" smtClean="0"/>
              <a:t>–</a:t>
            </a:r>
            <a:r>
              <a:rPr lang="en-US" dirty="0" smtClean="0"/>
              <a:t> Observations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lot of the interesting </a:t>
            </a:r>
            <a:r>
              <a:rPr lang="en-US" i="1" dirty="0" smtClean="0"/>
              <a:t>user stories</a:t>
            </a:r>
            <a:r>
              <a:rPr lang="en-US" dirty="0" smtClean="0"/>
              <a:t> require JOIN</a:t>
            </a:r>
          </a:p>
          <a:p>
            <a:pPr lvl="1"/>
            <a:r>
              <a:rPr lang="en-US" dirty="0" smtClean="0"/>
              <a:t>“As a student, I want to see which courses a professor has taught.”</a:t>
            </a:r>
          </a:p>
          <a:p>
            <a:pPr lvl="1"/>
            <a:r>
              <a:rPr lang="en-US" dirty="0" smtClean="0"/>
              <a:t>“As a professor, I want to see which courses students in my class have taken.”</a:t>
            </a:r>
          </a:p>
          <a:p>
            <a:pPr lvl="1"/>
            <a:r>
              <a:rPr lang="en-US" dirty="0" smtClean="0"/>
              <a:t>“As an administrator, I want to know what percentage of students take course 1, course 2 and course 3.”</a:t>
            </a:r>
          </a:p>
          <a:p>
            <a:pPr lvl="1"/>
            <a:r>
              <a:rPr lang="en-US" dirty="0" smtClean="0"/>
              <a:t>“As a professor I want to know which TA applicants have previously take a course.”</a:t>
            </a:r>
          </a:p>
          <a:p>
            <a:pPr lvl="1"/>
            <a:r>
              <a:rPr lang="en-US" dirty="0" smtClean="0"/>
              <a:t>”As an administrator, I want to know average section enrollment based on course time of day.”</a:t>
            </a:r>
          </a:p>
          <a:p>
            <a:r>
              <a:rPr lang="en-US" dirty="0" smtClean="0"/>
              <a:t>There are interesting questions about relationships</a:t>
            </a:r>
          </a:p>
          <a:p>
            <a:pPr lvl="1"/>
            <a:r>
              <a:rPr lang="en-US" dirty="0" smtClean="0"/>
              <a:t>”Can a course not have an instructor?”</a:t>
            </a:r>
          </a:p>
          <a:p>
            <a:pPr lvl="1"/>
            <a:r>
              <a:rPr lang="en-US" dirty="0" smtClean="0"/>
              <a:t>“Is the relationship between student and section, student and course, or both?”</a:t>
            </a:r>
          </a:p>
          <a:p>
            <a:pPr lvl="1"/>
            <a:r>
              <a:rPr lang="en-US" dirty="0" smtClean="0"/>
              <a:t>“A student may have multiple relationships with a course, e.g. TA and enrolled.”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58975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22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44444"/>
                </a:solidFill>
              </a:rPr>
              <a:t>Introduction: Questions? Comments?</a:t>
            </a:r>
            <a:br>
              <a:rPr lang="en-US" dirty="0" smtClean="0">
                <a:solidFill>
                  <a:srgbClr val="444444"/>
                </a:solidFill>
              </a:rPr>
            </a:br>
            <a:endParaRPr lang="en-US" dirty="0" smtClean="0">
              <a:solidFill>
                <a:srgbClr val="444444"/>
              </a:solidFill>
            </a:endParaRPr>
          </a:p>
          <a:p>
            <a:r>
              <a:rPr lang="en-US" dirty="0" smtClean="0">
                <a:solidFill>
                  <a:srgbClr val="444444"/>
                </a:solidFill>
              </a:rPr>
              <a:t>Combining Relations/Tables</a:t>
            </a:r>
          </a:p>
          <a:p>
            <a:pPr lvl="1"/>
            <a:r>
              <a:rPr lang="en-US" dirty="0" smtClean="0">
                <a:solidFill>
                  <a:srgbClr val="444444"/>
                </a:solidFill>
              </a:rPr>
              <a:t>Set Operations</a:t>
            </a:r>
          </a:p>
          <a:p>
            <a:pPr lvl="1"/>
            <a:r>
              <a:rPr lang="en-US" dirty="0" smtClean="0">
                <a:solidFill>
                  <a:srgbClr val="444444"/>
                </a:solidFill>
              </a:rPr>
              <a:t>Join</a:t>
            </a:r>
          </a:p>
          <a:p>
            <a:pPr lvl="1"/>
            <a:endParaRPr lang="en-US" dirty="0">
              <a:solidFill>
                <a:srgbClr val="444444"/>
              </a:solidFill>
            </a:endParaRPr>
          </a:p>
          <a:p>
            <a:r>
              <a:rPr lang="en-US" dirty="0" smtClean="0">
                <a:solidFill>
                  <a:srgbClr val="444444"/>
                </a:solidFill>
              </a:rPr>
              <a:t>Associative Entities.</a:t>
            </a:r>
            <a:br>
              <a:rPr lang="en-US" dirty="0" smtClean="0">
                <a:solidFill>
                  <a:srgbClr val="444444"/>
                </a:solidFill>
              </a:rPr>
            </a:br>
            <a:endParaRPr lang="en-US" dirty="0" smtClean="0">
              <a:solidFill>
                <a:srgbClr val="444444"/>
              </a:solidFill>
            </a:endParaRPr>
          </a:p>
          <a:p>
            <a:r>
              <a:rPr lang="en-US" dirty="0" smtClean="0">
                <a:solidFill>
                  <a:srgbClr val="444444"/>
                </a:solidFill>
              </a:rPr>
              <a:t>Relevance to Assignment 2</a:t>
            </a:r>
          </a:p>
        </p:txBody>
      </p:sp>
    </p:spTree>
    <p:extLst>
      <p:ext uri="{BB962C8B-B14F-4D97-AF65-F5344CB8AC3E}">
        <p14:creationId xmlns:p14="http://schemas.microsoft.com/office/powerpoint/2010/main" val="2284176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Questions?</a:t>
            </a:r>
            <a:br>
              <a:rPr lang="en-US" sz="2400" dirty="0" smtClean="0"/>
            </a:br>
            <a:r>
              <a:rPr lang="en-US" sz="2400" dirty="0" smtClean="0"/>
              <a:t>Comments?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602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Combining</a:t>
            </a:r>
            <a:br>
              <a:rPr lang="en-US" dirty="0" smtClean="0"/>
            </a:br>
            <a:r>
              <a:rPr lang="en-US" dirty="0" smtClean="0"/>
              <a:t>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81862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8431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91" y="0"/>
            <a:ext cx="6551309" cy="459486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61258" y="1750424"/>
            <a:ext cx="3779520" cy="2764820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Some user stories/use cases require information from multiple tables. For example,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Which products has a customer ordered?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Which employees have managed a customer’s orders?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How many orders has each employee managed?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73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137124</TotalTime>
  <Words>1161</Words>
  <Application>Microsoft Macintosh PowerPoint</Application>
  <PresentationFormat>On-screen Show (16:9)</PresentationFormat>
  <Paragraphs>192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PowerPoint Presentation</vt:lpstr>
      <vt:lpstr>Backup</vt:lpstr>
      <vt:lpstr>Contents</vt:lpstr>
      <vt:lpstr>Contents</vt:lpstr>
      <vt:lpstr>Introduction  Questions? Comments?</vt:lpstr>
      <vt:lpstr>Combining Tables</vt:lpstr>
      <vt:lpstr>Introduction</vt:lpstr>
      <vt:lpstr>Data Model</vt:lpstr>
      <vt:lpstr>PowerPoint Presentation</vt:lpstr>
      <vt:lpstr>Common Set Operations</vt:lpstr>
      <vt:lpstr>MySQL (Set) Operations</vt:lpstr>
      <vt:lpstr>JOIN</vt:lpstr>
      <vt:lpstr>CROSS JOIN is the Foundation</vt:lpstr>
      <vt:lpstr>Lunch Special is One from Column A and One from Column B</vt:lpstr>
      <vt:lpstr>Lunch Special is One from Column A and One from Column B</vt:lpstr>
      <vt:lpstr>Northwind Database</vt:lpstr>
      <vt:lpstr>Sure! Make all Combinations and then SELECT the Ones that Make Sense.</vt:lpstr>
      <vt:lpstr>JOIN – Just Match the Non-Nutty Ones!</vt:lpstr>
      <vt:lpstr>JOIN – Just Match the Non-Nutty Ones!</vt:lpstr>
      <vt:lpstr>JOIN – Just Match the Non-Nutty Ones!</vt:lpstr>
      <vt:lpstr>Customers</vt:lpstr>
      <vt:lpstr>Let’s Get a Specific Customers Orders</vt:lpstr>
      <vt:lpstr>Let’s Get Don’s Orders</vt:lpstr>
      <vt:lpstr>(INNER) JOIN</vt:lpstr>
      <vt:lpstr>LEFT (OUTTER) JOIN</vt:lpstr>
      <vt:lpstr>Types of JOIN (http://www.dofactory.com/sql/join)</vt:lpstr>
      <vt:lpstr>More Complex Types of JOIN</vt:lpstr>
      <vt:lpstr>Find All Products ALFKI Ordered</vt:lpstr>
      <vt:lpstr>Without Temporary Tables</vt:lpstr>
      <vt:lpstr>Temporary Tables I use temporary tables for two scenarios.</vt:lpstr>
      <vt:lpstr>Associative Entity</vt:lpstr>
      <vt:lpstr>Some Additional Concepts (Chen Notation)</vt:lpstr>
      <vt:lpstr>Canonical Example</vt:lpstr>
      <vt:lpstr>Assignment 2</vt:lpstr>
      <vt:lpstr>Assignment 2</vt:lpstr>
      <vt:lpstr>Assignment 2 – Observations </vt:lpstr>
    </vt:vector>
  </TitlesOfParts>
  <Company>Dell Inc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1818</cp:revision>
  <cp:lastPrinted>2017-09-14T14:51:01Z</cp:lastPrinted>
  <dcterms:created xsi:type="dcterms:W3CDTF">2013-01-02T09:04:46Z</dcterms:created>
  <dcterms:modified xsi:type="dcterms:W3CDTF">2017-09-20T10:29:25Z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